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sldIdLst>
    <p:sldId id="257" r:id="rId3"/>
    <p:sldId id="258" r:id="rId4"/>
    <p:sldId id="259" r:id="rId5"/>
    <p:sldId id="274" r:id="rId6"/>
    <p:sldId id="261" r:id="rId7"/>
    <p:sldId id="264" r:id="rId8"/>
    <p:sldId id="266" r:id="rId9"/>
    <p:sldId id="263" r:id="rId10"/>
    <p:sldId id="276" r:id="rId11"/>
    <p:sldId id="271" r:id="rId12"/>
    <p:sldId id="272" r:id="rId13"/>
    <p:sldId id="265" r:id="rId14"/>
    <p:sldId id="275" r:id="rId15"/>
    <p:sldId id="268" r:id="rId16"/>
    <p:sldId id="267" r:id="rId17"/>
    <p:sldId id="269" r:id="rId18"/>
    <p:sldId id="273" r:id="rId19"/>
    <p:sldId id="270" r:id="rId20"/>
    <p:sldId id="277" r:id="rId21"/>
    <p:sldId id="260" r:id="rId2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C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9688-6BC0-48BA-844C-C06C2084A7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 MT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ED11-5396-444F-95CA-6923F13866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50938-2165-4CCB-8234-8DC9B803E4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C9FD5-E4E4-4AB0-8046-41390280A3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5020816"/>
            <a:ext cx="11703050" cy="2304256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7541096"/>
            <a:ext cx="11703050" cy="20882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1132383"/>
            <a:ext cx="11703050" cy="664667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1924472"/>
            <a:ext cx="11703050" cy="7128791"/>
          </a:xfrm>
          <a:prstGeom prst="rect">
            <a:avLst/>
          </a:prstGeom>
        </p:spPr>
        <p:txBody>
          <a:bodyPr/>
          <a:lstStyle>
            <a:lvl1pPr marL="447675" indent="-447675">
              <a:buFont typeface="Arial" pitchFamily="34" charset="0"/>
              <a:buChar char="•"/>
              <a:defRPr sz="3600"/>
            </a:lvl1pPr>
            <a:lvl2pPr marL="447675" indent="-447675">
              <a:buFont typeface="Arial" pitchFamily="34" charset="0"/>
              <a:buChar char="•"/>
              <a:defRPr sz="3600"/>
            </a:lvl2pPr>
            <a:lvl3pPr marL="447675" indent="-447675">
              <a:buFont typeface="Wingdings" pitchFamily="2" charset="2"/>
              <a:buChar char="ü"/>
              <a:defRPr sz="3600"/>
            </a:lvl3pPr>
            <a:lvl4pPr marL="447675" indent="-447675">
              <a:buFont typeface="Arial" pitchFamily="34" charset="0"/>
              <a:buChar char="•"/>
              <a:defRPr sz="3600"/>
            </a:lvl4pPr>
            <a:lvl5pPr marL="447675" indent="-447675">
              <a:buFont typeface="Arial" pitchFamily="34" charset="0"/>
              <a:buChar char="•"/>
              <a:defRPr sz="36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A90C-C608-4271-9664-9761FDCB01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 MT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1132383"/>
            <a:ext cx="11703050" cy="664667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D4C92"/>
                </a:solidFill>
              </a:defRPr>
            </a:lvl1pPr>
          </a:lstStyle>
          <a:p>
            <a:r>
              <a:rPr lang="es-ES_tradnl" noProof="0" dirty="0" smtClean="0"/>
              <a:t>Clique para editar o título </a:t>
            </a:r>
            <a:r>
              <a:rPr lang="es-ES_tradnl" noProof="0" dirty="0" err="1" smtClean="0"/>
              <a:t>mestre</a:t>
            </a:r>
            <a:endParaRPr lang="es-ES_tradnl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1924472"/>
            <a:ext cx="11703050" cy="7128791"/>
          </a:xfrm>
          <a:prstGeom prst="rect">
            <a:avLst/>
          </a:prstGeom>
        </p:spPr>
        <p:txBody>
          <a:bodyPr/>
          <a:lstStyle>
            <a:lvl1pPr marL="539750" indent="-539750">
              <a:spcAft>
                <a:spcPts val="600"/>
              </a:spcAft>
              <a:buFont typeface="Wingdings" pitchFamily="2" charset="2"/>
              <a:buChar char="Ø"/>
              <a:defRPr sz="4000"/>
            </a:lvl1pPr>
            <a:lvl2pPr marL="342900" indent="-342900">
              <a:spcAft>
                <a:spcPts val="600"/>
              </a:spcAft>
              <a:buFont typeface="Arial" pitchFamily="34" charset="0"/>
              <a:buChar char="•"/>
              <a:defRPr sz="3600"/>
            </a:lvl2pPr>
            <a:lvl3pPr marL="641350" indent="-342900">
              <a:spcAft>
                <a:spcPts val="600"/>
              </a:spcAft>
              <a:buFont typeface="Courier New" pitchFamily="49" charset="0"/>
              <a:buChar char="o"/>
              <a:defRPr sz="3200"/>
            </a:lvl3pPr>
            <a:lvl4pPr marL="995363" indent="-342900">
              <a:spcAft>
                <a:spcPts val="600"/>
              </a:spcAft>
              <a:buFont typeface="Arial" pitchFamily="34" charset="0"/>
              <a:buChar char="•"/>
              <a:tabLst/>
              <a:defRPr sz="2800"/>
            </a:lvl4pPr>
            <a:lvl5pPr marL="1274763" indent="-285750">
              <a:spcAft>
                <a:spcPts val="600"/>
              </a:spcAft>
              <a:buFont typeface="Courier New" pitchFamily="49" charset="0"/>
              <a:buChar char="o"/>
              <a:defRPr sz="2400"/>
            </a:lvl5pPr>
          </a:lstStyle>
          <a:p>
            <a:pPr lvl="0"/>
            <a:r>
              <a:rPr lang="es-ES_tradnl" noProof="0" dirty="0" smtClean="0"/>
              <a:t>Clique para editar o texto </a:t>
            </a:r>
            <a:r>
              <a:rPr lang="es-ES_tradnl" noProof="0" dirty="0" err="1" smtClean="0"/>
              <a:t>mestre</a:t>
            </a:r>
            <a:endParaRPr lang="es-ES_tradnl" noProof="0" dirty="0" smtClean="0"/>
          </a:p>
          <a:p>
            <a:pPr lvl="1"/>
            <a:r>
              <a:rPr lang="es-ES_tradnl" noProof="0" dirty="0" smtClean="0"/>
              <a:t>Segundo </a:t>
            </a:r>
            <a:r>
              <a:rPr lang="es-ES_tradnl" noProof="0" dirty="0" err="1" smtClean="0"/>
              <a:t>nível</a:t>
            </a:r>
            <a:endParaRPr lang="es-ES_tradnl" noProof="0" dirty="0" smtClean="0"/>
          </a:p>
          <a:p>
            <a:pPr lvl="2"/>
            <a:r>
              <a:rPr lang="es-ES_tradnl" noProof="0" dirty="0" err="1" smtClean="0"/>
              <a:t>Terceiro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nível</a:t>
            </a:r>
            <a:endParaRPr lang="es-ES_tradnl" noProof="0" dirty="0" smtClean="0"/>
          </a:p>
          <a:p>
            <a:pPr lvl="3"/>
            <a:r>
              <a:rPr lang="es-ES_tradnl" noProof="0" dirty="0" err="1" smtClean="0"/>
              <a:t>Quarto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nível</a:t>
            </a:r>
            <a:endParaRPr lang="es-ES_tradnl" noProof="0" dirty="0" smtClean="0"/>
          </a:p>
          <a:p>
            <a:pPr lvl="4"/>
            <a:r>
              <a:rPr lang="es-ES_tradnl" noProof="0" dirty="0" smtClean="0"/>
              <a:t>Quinto </a:t>
            </a:r>
            <a:r>
              <a:rPr lang="es-ES_tradnl" noProof="0" dirty="0" err="1" smtClean="0"/>
              <a:t>nível</a:t>
            </a:r>
            <a:endParaRPr lang="es-ES_tradnl" noProof="0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029A-4A9D-4BD5-B47B-C9A18F94C2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4D41-9F7A-44E3-8CA4-2CCB79FB14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073C-E342-41FB-8A14-6752BD81EB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F66B-8618-4A60-B205-2E03A1512E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392C-4AFA-4EBE-BF81-E48088C75B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0ED7C-BBB9-4B6B-9EFB-06AE3447C4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4CD6-8B02-4089-87E0-A6C171A070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9277350"/>
            <a:ext cx="1300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Line 2"/>
          <p:cNvSpPr>
            <a:spLocks noChangeShapeType="1"/>
          </p:cNvSpPr>
          <p:nvPr/>
        </p:nvSpPr>
        <p:spPr bwMode="auto">
          <a:xfrm rot="10800000" flipH="1">
            <a:off x="635000" y="1839913"/>
            <a:ext cx="11734800" cy="1587"/>
          </a:xfrm>
          <a:prstGeom prst="line">
            <a:avLst/>
          </a:prstGeom>
          <a:noFill/>
          <a:ln w="12700" cap="flat">
            <a:solidFill>
              <a:srgbClr val="A7AAA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>
              <a:defRPr/>
            </a:pPr>
            <a:endParaRPr lang="pt-BR"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43650" y="9326563"/>
            <a:ext cx="317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D4C92"/>
                </a:solidFill>
                <a:latin typeface="+mj-lt"/>
                <a:ea typeface="Gill Sans" charset="0"/>
                <a:cs typeface="Gill Sans" charset="0"/>
                <a:sym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defRPr/>
            </a:pPr>
            <a:fld id="{9AD465A8-08BC-4097-A2A0-E0FCA17573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3004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6"/>
          <p:cNvPicPr>
            <a:picLocks noChangeAspect="1"/>
          </p:cNvPicPr>
          <p:nvPr userDrawn="1"/>
        </p:nvPicPr>
        <p:blipFill>
          <a:blip r:embed="rId16"/>
          <a:srcRect l="81786" r="3458" b="26518"/>
          <a:stretch>
            <a:fillRect/>
          </a:stretch>
        </p:blipFill>
        <p:spPr bwMode="auto">
          <a:xfrm>
            <a:off x="0" y="0"/>
            <a:ext cx="1746250" cy="1092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Imagem 8"/>
          <p:cNvPicPr>
            <a:picLocks noChangeAspect="1"/>
          </p:cNvPicPr>
          <p:nvPr userDrawn="1"/>
        </p:nvPicPr>
        <p:blipFill>
          <a:blip r:embed="rId17">
            <a:lum bright="8000" contrast="20000"/>
          </a:blip>
          <a:srcRect/>
          <a:stretch>
            <a:fillRect/>
          </a:stretch>
        </p:blipFill>
        <p:spPr bwMode="auto">
          <a:xfrm>
            <a:off x="7847013" y="0"/>
            <a:ext cx="1247775" cy="1092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  <a:sym typeface="Gill Sans MT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A7AAAB"/>
          </a:solidFill>
          <a:latin typeface="+mn-lt"/>
          <a:ea typeface="+mn-ea"/>
          <a:cs typeface="+mn-cs"/>
          <a:sym typeface="Gill Sans M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A7AAAB"/>
          </a:solidFill>
          <a:latin typeface="+mn-lt"/>
          <a:ea typeface="+mn-ea"/>
          <a:cs typeface="+mn-cs"/>
          <a:sym typeface="Gill Sans M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A7AAAB"/>
          </a:solidFill>
          <a:latin typeface="+mn-lt"/>
          <a:ea typeface="+mn-ea"/>
          <a:cs typeface="+mn-cs"/>
          <a:sym typeface="Gill Sans M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rgbClr val="A7AAAB"/>
          </a:solidFill>
          <a:latin typeface="+mn-lt"/>
          <a:ea typeface="+mn-ea"/>
          <a:cs typeface="+mn-cs"/>
          <a:sym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agem 3"/>
          <p:cNvPicPr>
            <a:picLocks noChangeAspect="1"/>
          </p:cNvPicPr>
          <p:nvPr userDrawn="1"/>
        </p:nvPicPr>
        <p:blipFill>
          <a:blip r:embed="rId14"/>
          <a:srcRect l="81786" r="3458" b="26518"/>
          <a:stretch>
            <a:fillRect/>
          </a:stretch>
        </p:blipFill>
        <p:spPr bwMode="auto">
          <a:xfrm>
            <a:off x="0" y="0"/>
            <a:ext cx="1746250" cy="1092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4340" name="Imagem 4"/>
          <p:cNvPicPr>
            <a:picLocks noChangeAspect="1"/>
          </p:cNvPicPr>
          <p:nvPr userDrawn="1"/>
        </p:nvPicPr>
        <p:blipFill>
          <a:blip r:embed="rId15">
            <a:lum bright="8000" contrast="20000"/>
          </a:blip>
          <a:srcRect/>
          <a:stretch>
            <a:fillRect/>
          </a:stretch>
        </p:blipFill>
        <p:spPr bwMode="auto">
          <a:xfrm>
            <a:off x="11757025" y="0"/>
            <a:ext cx="1247775" cy="1092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  <a:sym typeface="Gill Sans MT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A7AAAB"/>
          </a:solidFill>
          <a:latin typeface="+mn-lt"/>
          <a:ea typeface="+mn-ea"/>
          <a:cs typeface="+mn-cs"/>
          <a:sym typeface="Gill Sans M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A7AAAB"/>
          </a:solidFill>
          <a:latin typeface="+mn-lt"/>
          <a:ea typeface="+mn-ea"/>
          <a:cs typeface="+mn-cs"/>
          <a:sym typeface="Gill Sans M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A7AAAB"/>
          </a:solidFill>
          <a:latin typeface="+mn-lt"/>
          <a:ea typeface="+mn-ea"/>
          <a:cs typeface="+mn-cs"/>
          <a:sym typeface="Gill Sans M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rgbClr val="A7AAAB"/>
          </a:solidFill>
          <a:latin typeface="+mn-lt"/>
          <a:ea typeface="+mn-ea"/>
          <a:cs typeface="+mn-cs"/>
          <a:sym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0" y="7988300"/>
            <a:ext cx="13004800" cy="1765300"/>
          </a:xfrm>
          <a:prstGeom prst="rect">
            <a:avLst/>
          </a:prstGeom>
          <a:solidFill>
            <a:schemeClr val="accent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B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8148638"/>
            <a:ext cx="12204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 rot="10800000" flipH="1">
            <a:off x="0" y="7999413"/>
            <a:ext cx="13004800" cy="1587"/>
          </a:xfrm>
          <a:prstGeom prst="line">
            <a:avLst/>
          </a:prstGeom>
          <a:noFill/>
          <a:ln w="25400">
            <a:solidFill>
              <a:srgbClr val="0D4C9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4191000"/>
            <a:ext cx="11703050" cy="298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7200" b="1" smtClean="0">
                <a:solidFill>
                  <a:schemeClr val="bg1"/>
                </a:solidFill>
              </a:rPr>
              <a:t>Asistencia Técnica </a:t>
            </a:r>
            <a:br>
              <a:rPr lang="es-ES_tradnl" sz="7200" b="1" smtClean="0">
                <a:solidFill>
                  <a:schemeClr val="bg1"/>
                </a:solidFill>
              </a:rPr>
            </a:br>
            <a:r>
              <a:rPr lang="es-ES_tradnl" sz="7200" b="1" smtClean="0">
                <a:solidFill>
                  <a:schemeClr val="bg1"/>
                </a:solidFill>
              </a:rPr>
              <a:t>Facturación Electrónica</a:t>
            </a:r>
            <a:br>
              <a:rPr lang="es-ES_tradnl" sz="7200" b="1" smtClean="0">
                <a:solidFill>
                  <a:schemeClr val="bg1"/>
                </a:solidFill>
              </a:rPr>
            </a:br>
            <a:r>
              <a:rPr lang="es-ES_tradnl" sz="4800" b="1" smtClean="0">
                <a:solidFill>
                  <a:schemeClr val="bg1"/>
                </a:solidFill>
              </a:rPr>
              <a:t>1ª. Visita - Estudio</a:t>
            </a:r>
          </a:p>
        </p:txBody>
      </p:sp>
      <p:pic>
        <p:nvPicPr>
          <p:cNvPr id="26630" name="Imagem 6"/>
          <p:cNvPicPr>
            <a:picLocks noChangeAspect="1"/>
          </p:cNvPicPr>
          <p:nvPr/>
        </p:nvPicPr>
        <p:blipFill>
          <a:blip r:embed="rId4"/>
          <a:srcRect l="81786" r="3458" b="26518"/>
          <a:stretch>
            <a:fillRect/>
          </a:stretch>
        </p:blipFill>
        <p:spPr bwMode="auto">
          <a:xfrm>
            <a:off x="0" y="0"/>
            <a:ext cx="1746250" cy="1092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6631" name="Imagem 7"/>
          <p:cNvPicPr>
            <a:picLocks noChangeAspect="1"/>
          </p:cNvPicPr>
          <p:nvPr/>
        </p:nvPicPr>
        <p:blipFill>
          <a:blip r:embed="rId5">
            <a:lum bright="8000" contrast="20000"/>
          </a:blip>
          <a:srcRect/>
          <a:stretch>
            <a:fillRect/>
          </a:stretch>
        </p:blipFill>
        <p:spPr bwMode="auto">
          <a:xfrm>
            <a:off x="11758613" y="0"/>
            <a:ext cx="1249362" cy="1092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4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Cuestiones estratégicas de proyecto (1)</a:t>
            </a:r>
          </a:p>
        </p:txBody>
      </p:sp>
      <p:sp>
        <p:nvSpPr>
          <p:cNvPr id="35842" name="Espaço Reservado para Conteúdo 5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Apoyo estratégico</a:t>
            </a:r>
          </a:p>
          <a:p>
            <a:pPr eaLnBrk="1" hangingPunct="1"/>
            <a:r>
              <a:rPr lang="es-ES_tradnl" smtClean="0"/>
              <a:t>La imagen</a:t>
            </a:r>
          </a:p>
          <a:p>
            <a:pPr eaLnBrk="1" hangingPunct="1"/>
            <a:r>
              <a:rPr lang="es-ES_tradnl" smtClean="0"/>
              <a:t>Prioridades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Recursos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Personas</a:t>
            </a:r>
          </a:p>
          <a:p>
            <a:pPr eaLnBrk="1" hangingPunct="1"/>
            <a:r>
              <a:rPr lang="es-ES_tradnl" smtClean="0"/>
              <a:t>Expectativa de plazos 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Realizable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Acordada con la SET y con las empresas del grupo piloto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C2C6C-6690-457A-82A8-721CF8F9502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5844" name="CaixaDeTexto 8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Recomendaciones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4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Cuestiones estratégicas de proyecto (2)</a:t>
            </a:r>
          </a:p>
        </p:txBody>
      </p:sp>
      <p:sp>
        <p:nvSpPr>
          <p:cNvPr id="36866" name="Espaço Reservado para Conteúdo 5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Los equipos de la SET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Estratégico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Normativo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Técnico</a:t>
            </a:r>
          </a:p>
          <a:p>
            <a:pPr eaLnBrk="1" hangingPunct="1"/>
            <a:r>
              <a:rPr lang="es-ES_tradnl" smtClean="0"/>
              <a:t>Liderazgo del proyecto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Cerca del patrocinador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Siempre que sea posible ejercida por miembros del negocio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El gerente del proyecto no debe tener otras funciones</a:t>
            </a:r>
          </a:p>
          <a:p>
            <a:pPr eaLnBrk="1" hangingPunct="1"/>
            <a:r>
              <a:rPr lang="es-ES_tradnl" smtClean="0"/>
              <a:t>El rol del Director de TIC</a:t>
            </a:r>
          </a:p>
          <a:p>
            <a:pPr lvl="1" eaLnBrk="1" hangingPunct="1">
              <a:buFont typeface="Arial" charset="0"/>
              <a:buChar char="•"/>
            </a:pPr>
            <a:endParaRPr lang="es-ES_tradnl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0600AA-1573-4B6A-9DCC-F9FEE71AD68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6868" name="CaixaDeTexto 8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Recomendaciones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4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Modelos de Facturación Electrónica Propuestos</a:t>
            </a:r>
          </a:p>
        </p:txBody>
      </p:sp>
      <p:sp>
        <p:nvSpPr>
          <p:cNvPr id="37890" name="Espaço Reservado para Conteúdo 5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Para operaciones normales (que no involucran contratos de prestaciones repetitivas y periódicas):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Facturas en formato XML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Todas y cada una de las facturas firmada digitalmente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Transmisión en línea</a:t>
            </a:r>
          </a:p>
          <a:p>
            <a:pPr lvl="2" eaLnBrk="1" hangingPunct="1"/>
            <a:r>
              <a:rPr lang="es-ES_tradnl" smtClean="0"/>
              <a:t>En tiempo real en los locales que la infraestructura de comunicaciones lo permite</a:t>
            </a:r>
          </a:p>
          <a:p>
            <a:pPr lvl="2" eaLnBrk="1" hangingPunct="1"/>
            <a:r>
              <a:rPr lang="es-ES_tradnl" smtClean="0"/>
              <a:t>Con plazo máximo en los demás locales</a:t>
            </a:r>
          </a:p>
          <a:p>
            <a:pPr eaLnBrk="1" hangingPunct="1"/>
            <a:r>
              <a:rPr lang="es-ES_tradnl" smtClean="0"/>
              <a:t>Para operaciones repetitivas y periódicas: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Lotes de facturas en archivos de texto puro jerárquico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Una única firma digital para todo el archivo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Transmisión periódica de todo el archivo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11FD1-9602-4DC4-8F21-ECE14EB2FAE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892" name="CaixaDeTexto 6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Recomendaciones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Etapas para la implantación</a:t>
            </a:r>
          </a:p>
        </p:txBody>
      </p:sp>
      <p:sp>
        <p:nvSpPr>
          <p:cNvPr id="3891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Definición del modelo</a:t>
            </a:r>
          </a:p>
          <a:p>
            <a:pPr eaLnBrk="1" hangingPunct="1"/>
            <a:r>
              <a:rPr lang="es-ES_tradnl" smtClean="0"/>
              <a:t>Piloto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La definición de las empresas participantes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Estrategia de reuniones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Entrada en producción</a:t>
            </a:r>
          </a:p>
          <a:p>
            <a:pPr eaLnBrk="1" hangingPunct="1"/>
            <a:r>
              <a:rPr lang="es-ES_tradnl" smtClean="0"/>
              <a:t>Masificación – voluntariedad</a:t>
            </a:r>
          </a:p>
          <a:p>
            <a:pPr eaLnBrk="1" hangingPunct="1"/>
            <a:r>
              <a:rPr lang="es-ES_tradnl" smtClean="0"/>
              <a:t>Masificación – obligatoriedad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Pasos para la obligatoriedad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5B5B1-17FC-483B-9442-5F3067E562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8916" name="Retângulo 4"/>
          <p:cNvSpPr>
            <a:spLocks noChangeArrowheads="1"/>
          </p:cNvSpPr>
          <p:nvPr/>
        </p:nvSpPr>
        <p:spPr bwMode="auto">
          <a:xfrm>
            <a:off x="1644650" y="304800"/>
            <a:ext cx="6429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Recomendaciones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Aspectos de Tecnología</a:t>
            </a:r>
          </a:p>
        </p:txBody>
      </p:sp>
      <p:sp>
        <p:nvSpPr>
          <p:cNvPr id="39938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Será necesario capacitación en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Firma digital en archivos XML y de texto puro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Establecimiento de conexiones seguras entre sistemas de información, basadas en certificados digitales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Comunicación con </a:t>
            </a:r>
            <a:r>
              <a:rPr lang="es-ES_tradnl" i="1" smtClean="0"/>
              <a:t>Web Services </a:t>
            </a:r>
            <a:r>
              <a:rPr lang="es-ES_tradnl" smtClean="0"/>
              <a:t>y con transmisión de archivos con autenticación con certificados digitales</a:t>
            </a:r>
          </a:p>
          <a:p>
            <a:pPr eaLnBrk="1" hangingPunct="1"/>
            <a:r>
              <a:rPr lang="es-ES_tradnl" smtClean="0"/>
              <a:t>Equipos de desarrollo dedicada</a:t>
            </a:r>
          </a:p>
          <a:p>
            <a:pPr eaLnBrk="1" hangingPunct="1"/>
            <a:r>
              <a:rPr lang="es-ES_tradnl" smtClean="0"/>
              <a:t>Planeamiento de adquisiciones</a:t>
            </a:r>
          </a:p>
          <a:p>
            <a:pPr eaLnBrk="1" hangingPunct="1"/>
            <a:r>
              <a:rPr lang="es-ES_tradnl" smtClean="0"/>
              <a:t>Ambientes de testes y de producción</a:t>
            </a:r>
          </a:p>
          <a:p>
            <a:pPr eaLnBrk="1" hangingPunct="1"/>
            <a:endParaRPr lang="es-ES_tradnl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BF2CE-8CB3-45EB-83C0-C434714E1B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9940" name="CaixaDeTexto 5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Recomendaciones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4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Marco legal</a:t>
            </a:r>
          </a:p>
        </p:txBody>
      </p:sp>
      <p:sp>
        <p:nvSpPr>
          <p:cNvPr id="40962" name="Espaço Reservado para Conteúdo 5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Introducir codificaciones de uso obligatorio en las facturas para estructurar informaciones tales como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Situación tributaria de la operación (normal, exenta, etc.)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Situación fiscal de la operación (venta, transferencia, etc.)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Productos (ex.: código GTIN)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8D24B9-DCB8-48E6-A3A6-41BD0609FF5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964" name="CaixaDeTexto 7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Recomendaciones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Agenda</a:t>
            </a:r>
          </a:p>
        </p:txBody>
      </p:sp>
      <p:sp>
        <p:nvSpPr>
          <p:cNvPr id="41986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/>
            <a:r>
              <a:rPr lang="es-ES_tradnl" smtClean="0"/>
              <a:t>Objetivos de la visita</a:t>
            </a:r>
          </a:p>
          <a:p>
            <a:pPr lvl="2" eaLnBrk="1" hangingPunct="1"/>
            <a:r>
              <a:rPr lang="es-ES_tradnl" smtClean="0"/>
              <a:t>Resumen del diagnóstico</a:t>
            </a:r>
          </a:p>
          <a:p>
            <a:pPr lvl="2" eaLnBrk="1" hangingPunct="1"/>
            <a:r>
              <a:rPr lang="es-ES_tradnl" smtClean="0"/>
              <a:t>Recomendaciones</a:t>
            </a:r>
          </a:p>
          <a:p>
            <a:pPr eaLnBrk="1" hangingPunct="1">
              <a:buFontTx/>
              <a:buChar char="•"/>
            </a:pPr>
            <a:r>
              <a:rPr lang="es-ES_tradnl" smtClean="0"/>
              <a:t>Próximos pasos</a:t>
            </a:r>
          </a:p>
          <a:p>
            <a:pPr eaLnBrk="1" hangingPunct="1">
              <a:buFontTx/>
              <a:buChar char="•"/>
            </a:pPr>
            <a:endParaRPr lang="es-ES_tradnl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B72AE-93EC-43E6-BE1C-12A60DDC6437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Definiciones por la SET</a:t>
            </a:r>
          </a:p>
        </p:txBody>
      </p:sp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Modelos operacionales</a:t>
            </a:r>
          </a:p>
          <a:p>
            <a:pPr eaLnBrk="1" hangingPunct="1"/>
            <a:r>
              <a:rPr lang="es-ES_tradnl" smtClean="0"/>
              <a:t>Equipos de trabajo</a:t>
            </a:r>
          </a:p>
          <a:p>
            <a:pPr eaLnBrk="1" hangingPunct="1"/>
            <a:r>
              <a:rPr lang="es-ES_tradnl" smtClean="0"/>
              <a:t>Liderazgo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Del proyecto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De los equipos de trabajo</a:t>
            </a:r>
          </a:p>
          <a:p>
            <a:pPr eaLnBrk="1" hangingPunct="1"/>
            <a:r>
              <a:rPr lang="es-ES_tradnl" smtClean="0"/>
              <a:t>Plazos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Definición, Piloto, Voluntariedad, Obligatoriedad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E9C3C-EAA5-4252-A9D4-1EB2891B2B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3012" name="CaixaDeTexto 4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Próximos pasos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Otras visitas</a:t>
            </a:r>
          </a:p>
        </p:txBody>
      </p:sp>
      <p:sp>
        <p:nvSpPr>
          <p:cNvPr id="4403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Podrán ser programadas otras visitas en momentos que representen mayores riesgos al proyecto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Definición de tiempos esperados para las etapas de implementación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Definición de equipos y sus responsabilidades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Definición de resultados esperados y de plazos para cada equipo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Preparación para inicio de cada etapa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9B63-DE81-45DB-9D13-09116D1956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4036" name="CaixaDeTexto 4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Próximos pasos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Más allá de la facturación electrónica...</a:t>
            </a:r>
          </a:p>
        </p:txBody>
      </p:sp>
      <p:sp>
        <p:nvSpPr>
          <p:cNvPr id="45058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Nuevas realidades en el comercio electrónico</a:t>
            </a:r>
          </a:p>
          <a:p>
            <a:pPr eaLnBrk="1" hangingPunct="1"/>
            <a:r>
              <a:rPr lang="es-ES_tradnl" smtClean="0"/>
              <a:t>Nuevas facilidades para el ciudadano</a:t>
            </a:r>
          </a:p>
          <a:p>
            <a:pPr eaLnBrk="1" hangingPunct="1"/>
            <a:r>
              <a:rPr lang="es-ES_tradnl" smtClean="0"/>
              <a:t>Nuevas oportunidades para programas de educación fiscal</a:t>
            </a:r>
          </a:p>
          <a:p>
            <a:pPr eaLnBrk="1" hangingPunct="1"/>
            <a:r>
              <a:rPr lang="es-ES_tradnl" smtClean="0"/>
              <a:t>Reducción de costos en adquisiciones públicas</a:t>
            </a:r>
          </a:p>
          <a:p>
            <a:pPr eaLnBrk="1" hangingPunct="1"/>
            <a:r>
              <a:rPr lang="es-ES_tradnl" smtClean="0"/>
              <a:t>Impacto ecológico: reducción del uso de papel</a:t>
            </a:r>
          </a:p>
          <a:p>
            <a:pPr eaLnBrk="1" hangingPunct="1"/>
            <a:r>
              <a:rPr lang="es-ES_tradnl" smtClean="0"/>
              <a:t>Reducción de costos de cumplimiento tributario para las empresas</a:t>
            </a:r>
          </a:p>
          <a:p>
            <a:pPr eaLnBrk="1" hangingPunct="1"/>
            <a:r>
              <a:rPr lang="es-ES_tradnl" smtClean="0"/>
              <a:t>Instrumento de cambio: se torna posible y viable una nueva Administración Tributaria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C7DB5-12BF-4455-9BF5-F296A0AA3F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Agenda</a:t>
            </a:r>
          </a:p>
        </p:txBody>
      </p:sp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s-ES_tradnl" smtClean="0"/>
              <a:t>Objetivos de la visita</a:t>
            </a:r>
          </a:p>
          <a:p>
            <a:pPr eaLnBrk="1" hangingPunct="1">
              <a:buFontTx/>
              <a:buChar char="•"/>
            </a:pPr>
            <a:r>
              <a:rPr lang="es-ES_tradnl" smtClean="0"/>
              <a:t>Resumen del diagnóstico</a:t>
            </a:r>
          </a:p>
          <a:p>
            <a:pPr eaLnBrk="1" hangingPunct="1">
              <a:buFontTx/>
              <a:buChar char="•"/>
            </a:pPr>
            <a:r>
              <a:rPr lang="es-ES_tradnl" smtClean="0"/>
              <a:t>Recomendaciones</a:t>
            </a:r>
          </a:p>
          <a:p>
            <a:pPr eaLnBrk="1" hangingPunct="1">
              <a:buFontTx/>
              <a:buChar char="•"/>
            </a:pPr>
            <a:r>
              <a:rPr lang="es-ES_tradnl" smtClean="0"/>
              <a:t>Próximos pasos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133DB-4A7C-4BEA-B1A6-4A8F7C4FF3D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4"/>
          <p:cNvSpPr>
            <a:spLocks noGrp="1"/>
          </p:cNvSpPr>
          <p:nvPr>
            <p:ph type="title"/>
          </p:nvPr>
        </p:nvSpPr>
        <p:spPr bwMode="auto">
          <a:xfrm>
            <a:off x="650875" y="5021263"/>
            <a:ext cx="11703050" cy="2303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Muchas Gracias!</a:t>
            </a:r>
          </a:p>
        </p:txBody>
      </p:sp>
      <p:sp>
        <p:nvSpPr>
          <p:cNvPr id="4608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7540625"/>
            <a:ext cx="11703050" cy="2089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endParaRPr lang="pt-BR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4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Objetivos de la visita</a:t>
            </a:r>
          </a:p>
        </p:txBody>
      </p:sp>
      <p:sp>
        <p:nvSpPr>
          <p:cNvPr id="28674" name="Espaço Reservado para Conteúdo 5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Estudio del marco legal actual y propuesta de marco para Facturación Electrónica en Paraguay</a:t>
            </a:r>
          </a:p>
          <a:p>
            <a:pPr eaLnBrk="1" hangingPunct="1"/>
            <a:r>
              <a:rPr lang="es-ES" smtClean="0"/>
              <a:t>Estudio de infraestructura tecnológica y propuesta de estructura tecnológica para implementación de Factura Electrónica</a:t>
            </a:r>
          </a:p>
          <a:p>
            <a:pPr eaLnBrk="1" hangingPunct="1"/>
            <a:r>
              <a:rPr lang="es-ES" smtClean="0"/>
              <a:t>Estudio y modelado de Proyecto</a:t>
            </a:r>
          </a:p>
          <a:p>
            <a:pPr eaLnBrk="1" hangingPunct="1"/>
            <a:endParaRPr lang="es-ES_tradnl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7C6AD-0911-4C4C-9B94-2ED83AC02D4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4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Productos de la visita</a:t>
            </a:r>
          </a:p>
        </p:txBody>
      </p:sp>
      <p:sp>
        <p:nvSpPr>
          <p:cNvPr id="29698" name="Espaço Reservado para Conteúdo 5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Presentación</a:t>
            </a:r>
          </a:p>
          <a:p>
            <a:pPr eaLnBrk="1" hangingPunct="1"/>
            <a:r>
              <a:rPr lang="es-ES" smtClean="0"/>
              <a:t>Reporte</a:t>
            </a:r>
          </a:p>
          <a:p>
            <a:pPr eaLnBrk="1" hangingPunct="1"/>
            <a:endParaRPr lang="es-ES_tradnl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098E7-8E18-4918-8786-4130D02BA7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Agenda</a:t>
            </a:r>
          </a:p>
        </p:txBody>
      </p:sp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/>
            <a:r>
              <a:rPr lang="es-ES_tradnl" smtClean="0"/>
              <a:t>Objetivos de la visita</a:t>
            </a:r>
          </a:p>
          <a:p>
            <a:pPr eaLnBrk="1" hangingPunct="1">
              <a:buFontTx/>
              <a:buChar char="•"/>
            </a:pPr>
            <a:r>
              <a:rPr lang="es-ES_tradnl" smtClean="0"/>
              <a:t>Resumen del diagnóstico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Recomendaciones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Próximos pasos</a:t>
            </a:r>
          </a:p>
          <a:p>
            <a:pPr lvl="1" eaLnBrk="1" hangingPunct="1">
              <a:buFont typeface="Arial" charset="0"/>
              <a:buChar char="•"/>
            </a:pPr>
            <a:endParaRPr lang="es-ES_tradnl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78F0A-B920-40F0-916D-ADDB99A72C8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4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Marco legal actual</a:t>
            </a:r>
          </a:p>
        </p:txBody>
      </p:sp>
      <p:sp>
        <p:nvSpPr>
          <p:cNvPr id="31746" name="Espaço Reservado para Conteúdo 5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Las leyes de comercio electrónico y de firma digital soportan de manera tranquila la implementación de modelos de facturación electrónica en el Paraguay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BF194-18B2-4056-817E-FEAF7AED66B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1748" name="CaixaDeTexto 1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Diagnóstico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Tecnología</a:t>
            </a:r>
          </a:p>
        </p:txBody>
      </p:sp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La SET ya tiene experiencia con: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Archivos XML 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La tecnología de </a:t>
            </a:r>
            <a:r>
              <a:rPr lang="es-ES_tradnl" i="1" smtClean="0"/>
              <a:t>web services</a:t>
            </a:r>
            <a:endParaRPr lang="es-ES_tradnl" smtClean="0"/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Transmisión de archivos por medio de la Internet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9E6F-639E-4D52-ACED-C41D5AA7EF9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2772" name="CaixaDeTexto 5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Diagnóstico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Agenda</a:t>
            </a:r>
          </a:p>
        </p:txBody>
      </p:sp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/>
            <a:r>
              <a:rPr lang="es-ES_tradnl" smtClean="0"/>
              <a:t>Objetivos de la visita</a:t>
            </a:r>
          </a:p>
          <a:p>
            <a:pPr lvl="2" eaLnBrk="1" hangingPunct="1"/>
            <a:r>
              <a:rPr lang="es-ES_tradnl" smtClean="0"/>
              <a:t>Resumen del diagnóstico</a:t>
            </a:r>
          </a:p>
          <a:p>
            <a:pPr eaLnBrk="1" hangingPunct="1">
              <a:buFontTx/>
              <a:buChar char="•"/>
            </a:pPr>
            <a:r>
              <a:rPr lang="es-ES_tradnl" smtClean="0"/>
              <a:t>Recomendaciones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Próximos pasos</a:t>
            </a:r>
          </a:p>
          <a:p>
            <a:pPr eaLnBrk="1" hangingPunct="1">
              <a:buFontTx/>
              <a:buChar char="•"/>
            </a:pPr>
            <a:endParaRPr lang="es-ES_tradnl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92D42-A430-479C-BA06-377FA59F4F3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 bwMode="auto">
          <a:xfrm>
            <a:off x="650875" y="1131888"/>
            <a:ext cx="1170305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Comentarios iniciales</a:t>
            </a:r>
          </a:p>
        </p:txBody>
      </p:sp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50875" y="1924050"/>
            <a:ext cx="11703050" cy="712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Necesario el convencimiento interno de la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Importancia del proyecto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Suficiencia del marco legal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Capacidad técnica de soportar el desarrollo, o de la necesidad de contrataciones para esta finalidad</a:t>
            </a:r>
          </a:p>
          <a:p>
            <a:pPr eaLnBrk="1" hangingPunct="1"/>
            <a:r>
              <a:rPr lang="es-ES_tradnl" smtClean="0"/>
              <a:t>Se espera que la FE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Posibilite el aumento de la presión tributaria por ingreso de operaciones a la formalidad</a:t>
            </a:r>
          </a:p>
          <a:p>
            <a:pPr lvl="2" eaLnBrk="1" hangingPunct="1"/>
            <a:r>
              <a:rPr lang="es-ES_tradnl" smtClean="0"/>
              <a:t>Puede dispensar la ampliación de la base de tributación o el aumento de tasas</a:t>
            </a:r>
          </a:p>
          <a:p>
            <a:pPr lvl="1" eaLnBrk="1" hangingPunct="1">
              <a:buFont typeface="Arial" charset="0"/>
              <a:buChar char="•"/>
            </a:pPr>
            <a:r>
              <a:rPr lang="es-ES_tradnl" smtClean="0"/>
              <a:t>Facilite el combate a diversos tipos de fraude, especialmente el “carrousel”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78468-795B-46AE-9DAC-9D9C3049E87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4820" name="CaixaDeTexto 5"/>
          <p:cNvSpPr txBox="1">
            <a:spLocks noChangeArrowheads="1"/>
          </p:cNvSpPr>
          <p:nvPr/>
        </p:nvSpPr>
        <p:spPr bwMode="auto">
          <a:xfrm>
            <a:off x="1822450" y="196850"/>
            <a:ext cx="5832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Recomendaciones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iapo indice">
  <a:themeElements>
    <a:clrScheme name="Diapo ind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po indice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Diapo 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raportad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raportada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Contra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Pages>0</Pages>
  <Words>644</Words>
  <Characters>0</Characters>
  <Application>Microsoft Office PowerPoint</Application>
  <PresentationFormat>Personalizado</PresentationFormat>
  <Lines>0</Lines>
  <Paragraphs>148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Gill Sans</vt:lpstr>
      <vt:lpstr>小塚ゴシック Pr6N EL</vt:lpstr>
      <vt:lpstr>Arial</vt:lpstr>
      <vt:lpstr>Gill Sans MT</vt:lpstr>
      <vt:lpstr>Calibri</vt:lpstr>
      <vt:lpstr>Wingdings</vt:lpstr>
      <vt:lpstr>Courier New</vt:lpstr>
      <vt:lpstr>Diapo indice</vt:lpstr>
      <vt:lpstr>Contraportada</vt:lpstr>
      <vt:lpstr>Asistencia Técnica  Facturación Electrónica 1ª. Visita - Estudio</vt:lpstr>
      <vt:lpstr>Agenda</vt:lpstr>
      <vt:lpstr>Objetivos de la visita</vt:lpstr>
      <vt:lpstr>Productos de la visita</vt:lpstr>
      <vt:lpstr>Agenda</vt:lpstr>
      <vt:lpstr>Marco legal actual</vt:lpstr>
      <vt:lpstr>Tecnología</vt:lpstr>
      <vt:lpstr>Agenda</vt:lpstr>
      <vt:lpstr>Comentarios iniciales</vt:lpstr>
      <vt:lpstr>Cuestiones estratégicas de proyecto (1)</vt:lpstr>
      <vt:lpstr>Cuestiones estratégicas de proyecto (2)</vt:lpstr>
      <vt:lpstr>Modelos de Facturación Electrónica Propuestos</vt:lpstr>
      <vt:lpstr>Etapas para la implantación</vt:lpstr>
      <vt:lpstr>Aspectos de Tecnología</vt:lpstr>
      <vt:lpstr>Marco legal</vt:lpstr>
      <vt:lpstr>Agenda</vt:lpstr>
      <vt:lpstr>Definiciones por la SET</vt:lpstr>
      <vt:lpstr>Otras visitas</vt:lpstr>
      <vt:lpstr>Más allá de la facturación electrónica...</vt:lpstr>
      <vt:lpstr>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 -Subtítulo de la presentación-</dc:title>
  <dc:creator>Vinicius Pimentel de Freitas</dc:creator>
  <cp:lastModifiedBy> </cp:lastModifiedBy>
  <cp:revision>28</cp:revision>
  <dcterms:modified xsi:type="dcterms:W3CDTF">2013-10-21T08:43:36Z</dcterms:modified>
</cp:coreProperties>
</file>